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575" r:id="rId5"/>
    <p:sldId id="4097928" r:id="rId6"/>
    <p:sldId id="4097927" r:id="rId7"/>
    <p:sldId id="4097930" r:id="rId8"/>
    <p:sldId id="4097913" r:id="rId9"/>
    <p:sldId id="4097914" r:id="rId10"/>
    <p:sldId id="4097916" r:id="rId11"/>
    <p:sldId id="4097917" r:id="rId12"/>
    <p:sldId id="4097918" r:id="rId13"/>
    <p:sldId id="4097925" r:id="rId14"/>
    <p:sldId id="4097926" r:id="rId15"/>
    <p:sldId id="4097919" r:id="rId16"/>
    <p:sldId id="4097920" r:id="rId17"/>
    <p:sldId id="4097929" r:id="rId18"/>
    <p:sldId id="4097924" r:id="rId19"/>
    <p:sldId id="4097921" r:id="rId20"/>
  </p:sldIdLst>
  <p:sldSz cx="12192000" cy="6858000"/>
  <p:notesSz cx="7023100" cy="93091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A7B99-EBC3-47AD-B022-E23A1ABFC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822B802-9434-4068-8936-60C8EC623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50114E-A6A2-4A9E-9859-1DDC524C3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418D09-8B94-47A4-BDF9-EBAAF924C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77CB3F2-DBD7-417F-A0B3-DFEE4644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5609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D8292-055A-4C16-A641-4CF47512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39E8DE-F9D5-4DC1-92DB-A72EF3F6C5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040DDA-C207-46DD-BABD-A68474BD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1A2D94-409A-43BB-9C5B-4C3F750AA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6C9AF8-00B6-4852-9F75-FFCA61F89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89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10C0FE8-7715-4800-A7B5-DE107EE5A4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91ECBD3-ADDE-444F-83A0-A40DA8D05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363894-BAAA-4125-8955-8377DD268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484E0-8DBA-482D-A9DC-954D7D351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4B91BD-7D91-4E81-8449-CF9DBCC0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29426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id="{7D1D13CA-ADFC-48F8-827A-B120794A67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32883" y="-9561"/>
            <a:ext cx="4700337" cy="560825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5E65808-C7C9-425D-A738-C7E07DC6C365}"/>
              </a:ext>
            </a:extLst>
          </p:cNvPr>
          <p:cNvGrpSpPr/>
          <p:nvPr userDrawn="1"/>
        </p:nvGrpSpPr>
        <p:grpSpPr>
          <a:xfrm>
            <a:off x="9333557" y="6233861"/>
            <a:ext cx="2486568" cy="530849"/>
            <a:chOff x="9333557" y="6233861"/>
            <a:chExt cx="2486568" cy="530849"/>
          </a:xfrm>
        </p:grpSpPr>
        <p:sp>
          <p:nvSpPr>
            <p:cNvPr id="5" name="TextBox 14">
              <a:extLst>
                <a:ext uri="{FF2B5EF4-FFF2-40B4-BE49-F238E27FC236}">
                  <a16:creationId xmlns:a16="http://schemas.microsoft.com/office/drawing/2014/main" id="{8A6E2420-850D-4B5E-BB7E-63358F25D031}"/>
                </a:ext>
              </a:extLst>
            </p:cNvPr>
            <p:cNvSpPr txBox="1"/>
            <p:nvPr/>
          </p:nvSpPr>
          <p:spPr>
            <a:xfrm>
              <a:off x="9333557" y="6233861"/>
              <a:ext cx="2309592" cy="53084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ts val="3600"/>
                </a:lnSpc>
              </a:pPr>
              <a:r>
                <a:rPr lang="es-CO" sz="900" dirty="0">
                  <a:solidFill>
                    <a:srgbClr val="1D336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www.aerocivil.gov.co</a:t>
              </a:r>
              <a:endParaRPr lang="id-ID" sz="900" dirty="0">
                <a:solidFill>
                  <a:srgbClr val="1D3364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Straight Connector 15">
              <a:extLst>
                <a:ext uri="{FF2B5EF4-FFF2-40B4-BE49-F238E27FC236}">
                  <a16:creationId xmlns:a16="http://schemas.microsoft.com/office/drawing/2014/main" id="{3E62202C-256C-49CD-A9A5-90956966BE51}"/>
                </a:ext>
              </a:extLst>
            </p:cNvPr>
            <p:cNvCxnSpPr/>
            <p:nvPr/>
          </p:nvCxnSpPr>
          <p:spPr>
            <a:xfrm rot="5400000" flipV="1">
              <a:off x="10504265" y="5370379"/>
              <a:ext cx="0" cy="2161656"/>
            </a:xfrm>
            <a:prstGeom prst="line">
              <a:avLst/>
            </a:prstGeom>
            <a:ln w="12700">
              <a:solidFill>
                <a:srgbClr val="003CA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18">
              <a:extLst>
                <a:ext uri="{FF2B5EF4-FFF2-40B4-BE49-F238E27FC236}">
                  <a16:creationId xmlns:a16="http://schemas.microsoft.com/office/drawing/2014/main" id="{0FD0FCD2-D3C3-4CC1-A2C8-454133AC2810}"/>
                </a:ext>
              </a:extLst>
            </p:cNvPr>
            <p:cNvSpPr/>
            <p:nvPr/>
          </p:nvSpPr>
          <p:spPr>
            <a:xfrm rot="18900000">
              <a:off x="11614254" y="6350733"/>
              <a:ext cx="205871" cy="205871"/>
            </a:xfrm>
            <a:prstGeom prst="roundRect">
              <a:avLst/>
            </a:prstGeom>
            <a:gradFill>
              <a:gsLst>
                <a:gs pos="82000">
                  <a:srgbClr val="09193C"/>
                </a:gs>
                <a:gs pos="0">
                  <a:srgbClr val="003CA3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51" dirty="0"/>
                <a:t> </a:t>
              </a:r>
              <a:endParaRPr lang="id-ID" sz="1351" dirty="0"/>
            </a:p>
          </p:txBody>
        </p:sp>
      </p:grpSp>
      <p:grpSp>
        <p:nvGrpSpPr>
          <p:cNvPr id="8" name="Group 54">
            <a:extLst>
              <a:ext uri="{FF2B5EF4-FFF2-40B4-BE49-F238E27FC236}">
                <a16:creationId xmlns:a16="http://schemas.microsoft.com/office/drawing/2014/main" id="{8B2265E4-1275-42E3-B517-95EF9AD9DD93}"/>
              </a:ext>
            </a:extLst>
          </p:cNvPr>
          <p:cNvGrpSpPr/>
          <p:nvPr userDrawn="1"/>
        </p:nvGrpSpPr>
        <p:grpSpPr>
          <a:xfrm rot="10800000">
            <a:off x="-2" y="6457890"/>
            <a:ext cx="3004457" cy="400110"/>
            <a:chOff x="696686" y="3429000"/>
            <a:chExt cx="2409370" cy="522514"/>
          </a:xfrm>
        </p:grpSpPr>
        <p:sp>
          <p:nvSpPr>
            <p:cNvPr id="9" name="Rectangle 55">
              <a:extLst>
                <a:ext uri="{FF2B5EF4-FFF2-40B4-BE49-F238E27FC236}">
                  <a16:creationId xmlns:a16="http://schemas.microsoft.com/office/drawing/2014/main" id="{E034DFF0-24C8-4BA8-B424-7BDE2C8F9EF0}"/>
                </a:ext>
              </a:extLst>
            </p:cNvPr>
            <p:cNvSpPr/>
            <p:nvPr/>
          </p:nvSpPr>
          <p:spPr>
            <a:xfrm>
              <a:off x="1219200" y="3429000"/>
              <a:ext cx="522514" cy="522514"/>
            </a:xfrm>
            <a:prstGeom prst="rect">
              <a:avLst/>
            </a:prstGeom>
            <a:solidFill>
              <a:srgbClr val="388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0" name="Rectangle 56">
              <a:extLst>
                <a:ext uri="{FF2B5EF4-FFF2-40B4-BE49-F238E27FC236}">
                  <a16:creationId xmlns:a16="http://schemas.microsoft.com/office/drawing/2014/main" id="{7AAF841D-76D0-418B-B4CA-EF194826AF13}"/>
                </a:ext>
              </a:extLst>
            </p:cNvPr>
            <p:cNvSpPr/>
            <p:nvPr/>
          </p:nvSpPr>
          <p:spPr>
            <a:xfrm>
              <a:off x="1741713" y="3429000"/>
              <a:ext cx="1364343" cy="522514"/>
            </a:xfrm>
            <a:prstGeom prst="rect">
              <a:avLst/>
            </a:prstGeom>
            <a:gradFill>
              <a:gsLst>
                <a:gs pos="23000">
                  <a:srgbClr val="09193C"/>
                </a:gs>
                <a:gs pos="100000">
                  <a:srgbClr val="003CA3">
                    <a:lumMod val="75000"/>
                  </a:srgb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1" name="Rectangle 57">
              <a:extLst>
                <a:ext uri="{FF2B5EF4-FFF2-40B4-BE49-F238E27FC236}">
                  <a16:creationId xmlns:a16="http://schemas.microsoft.com/office/drawing/2014/main" id="{90C02560-82A6-4D5B-90F3-90626B1114D9}"/>
                </a:ext>
              </a:extLst>
            </p:cNvPr>
            <p:cNvSpPr/>
            <p:nvPr/>
          </p:nvSpPr>
          <p:spPr>
            <a:xfrm>
              <a:off x="696686" y="3429000"/>
              <a:ext cx="522514" cy="522514"/>
            </a:xfrm>
            <a:prstGeom prst="rect">
              <a:avLst/>
            </a:prstGeom>
            <a:solidFill>
              <a:srgbClr val="09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36D9C6E-8324-4AEA-8056-1E5D384F2EFA}"/>
              </a:ext>
            </a:extLst>
          </p:cNvPr>
          <p:cNvGrpSpPr/>
          <p:nvPr userDrawn="1"/>
        </p:nvGrpSpPr>
        <p:grpSpPr>
          <a:xfrm>
            <a:off x="9882405" y="-11123"/>
            <a:ext cx="2309593" cy="1375465"/>
            <a:chOff x="9882405" y="-11123"/>
            <a:chExt cx="2309593" cy="1375465"/>
          </a:xfrm>
        </p:grpSpPr>
        <p:grpSp>
          <p:nvGrpSpPr>
            <p:cNvPr id="13" name="Group 2">
              <a:extLst>
                <a:ext uri="{FF2B5EF4-FFF2-40B4-BE49-F238E27FC236}">
                  <a16:creationId xmlns:a16="http://schemas.microsoft.com/office/drawing/2014/main" id="{46BEB03A-610E-4029-B7F1-A4AAFB940550}"/>
                </a:ext>
              </a:extLst>
            </p:cNvPr>
            <p:cNvGrpSpPr/>
            <p:nvPr/>
          </p:nvGrpSpPr>
          <p:grpSpPr>
            <a:xfrm flipH="1">
              <a:off x="9882405" y="-11123"/>
              <a:ext cx="2309593" cy="1375465"/>
              <a:chOff x="-1" y="0"/>
              <a:chExt cx="1570413" cy="911205"/>
            </a:xfrm>
          </p:grpSpPr>
          <p:sp>
            <p:nvSpPr>
              <p:cNvPr id="15" name="Freeform 10">
                <a:extLst>
                  <a:ext uri="{FF2B5EF4-FFF2-40B4-BE49-F238E27FC236}">
                    <a16:creationId xmlns:a16="http://schemas.microsoft.com/office/drawing/2014/main" id="{BEC0CA4F-F9DE-4978-9D8F-1D74EFAAAC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70412" cy="911205"/>
              </a:xfrm>
              <a:custGeom>
                <a:avLst/>
                <a:gdLst>
                  <a:gd name="T0" fmla="*/ 0 w 663"/>
                  <a:gd name="T1" fmla="*/ 384 h 384"/>
                  <a:gd name="T2" fmla="*/ 236 w 663"/>
                  <a:gd name="T3" fmla="*/ 384 h 384"/>
                  <a:gd name="T4" fmla="*/ 309 w 663"/>
                  <a:gd name="T5" fmla="*/ 354 h 384"/>
                  <a:gd name="T6" fmla="*/ 663 w 663"/>
                  <a:gd name="T7" fmla="*/ 0 h 384"/>
                  <a:gd name="T8" fmla="*/ 31 w 663"/>
                  <a:gd name="T9" fmla="*/ 5 h 384"/>
                  <a:gd name="T10" fmla="*/ 0 w 663"/>
                  <a:gd name="T11" fmla="*/ 384 h 384"/>
                  <a:gd name="connsiteX0" fmla="*/ 8 w 10008"/>
                  <a:gd name="connsiteY0" fmla="*/ 10000 h 10000"/>
                  <a:gd name="connsiteX1" fmla="*/ 3568 w 10008"/>
                  <a:gd name="connsiteY1" fmla="*/ 10000 h 10000"/>
                  <a:gd name="connsiteX2" fmla="*/ 4669 w 10008"/>
                  <a:gd name="connsiteY2" fmla="*/ 9219 h 10000"/>
                  <a:gd name="connsiteX3" fmla="*/ 10008 w 10008"/>
                  <a:gd name="connsiteY3" fmla="*/ 0 h 10000"/>
                  <a:gd name="connsiteX4" fmla="*/ 0 w 10008"/>
                  <a:gd name="connsiteY4" fmla="*/ 130 h 10000"/>
                  <a:gd name="connsiteX5" fmla="*/ 8 w 10008"/>
                  <a:gd name="connsiteY5" fmla="*/ 10000 h 10000"/>
                  <a:gd name="connsiteX0" fmla="*/ 8 w 10008"/>
                  <a:gd name="connsiteY0" fmla="*/ 10023 h 10023"/>
                  <a:gd name="connsiteX1" fmla="*/ 3568 w 10008"/>
                  <a:gd name="connsiteY1" fmla="*/ 10023 h 10023"/>
                  <a:gd name="connsiteX2" fmla="*/ 4669 w 10008"/>
                  <a:gd name="connsiteY2" fmla="*/ 9242 h 10023"/>
                  <a:gd name="connsiteX3" fmla="*/ 10008 w 10008"/>
                  <a:gd name="connsiteY3" fmla="*/ 23 h 10023"/>
                  <a:gd name="connsiteX4" fmla="*/ 0 w 10008"/>
                  <a:gd name="connsiteY4" fmla="*/ 0 h 10023"/>
                  <a:gd name="connsiteX5" fmla="*/ 8 w 10008"/>
                  <a:gd name="connsiteY5" fmla="*/ 10023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" h="10023">
                    <a:moveTo>
                      <a:pt x="8" y="10023"/>
                    </a:moveTo>
                    <a:lnTo>
                      <a:pt x="3568" y="10023"/>
                    </a:lnTo>
                    <a:cubicBezTo>
                      <a:pt x="3975" y="10023"/>
                      <a:pt x="4367" y="9737"/>
                      <a:pt x="4669" y="9242"/>
                    </a:cubicBezTo>
                    <a:lnTo>
                      <a:pt x="10008" y="23"/>
                    </a:lnTo>
                    <a:lnTo>
                      <a:pt x="0" y="0"/>
                    </a:lnTo>
                    <a:cubicBezTo>
                      <a:pt x="3" y="3290"/>
                      <a:pt x="5" y="6733"/>
                      <a:pt x="8" y="10023"/>
                    </a:cubicBezTo>
                    <a:close/>
                  </a:path>
                </a:pathLst>
              </a:custGeom>
              <a:gradFill>
                <a:gsLst>
                  <a:gs pos="48000">
                    <a:srgbClr val="09193C"/>
                  </a:gs>
                  <a:gs pos="100000">
                    <a:srgbClr val="003CA3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16" name="Freeform 10">
                <a:extLst>
                  <a:ext uri="{FF2B5EF4-FFF2-40B4-BE49-F238E27FC236}">
                    <a16:creationId xmlns:a16="http://schemas.microsoft.com/office/drawing/2014/main" id="{F81696CA-6215-4D80-93E7-7BEDA595D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0"/>
                <a:ext cx="1157012" cy="671337"/>
              </a:xfrm>
              <a:custGeom>
                <a:avLst/>
                <a:gdLst>
                  <a:gd name="T0" fmla="*/ 0 w 663"/>
                  <a:gd name="T1" fmla="*/ 384 h 384"/>
                  <a:gd name="T2" fmla="*/ 236 w 663"/>
                  <a:gd name="T3" fmla="*/ 384 h 384"/>
                  <a:gd name="T4" fmla="*/ 309 w 663"/>
                  <a:gd name="T5" fmla="*/ 354 h 384"/>
                  <a:gd name="T6" fmla="*/ 663 w 663"/>
                  <a:gd name="T7" fmla="*/ 0 h 384"/>
                  <a:gd name="T8" fmla="*/ 31 w 663"/>
                  <a:gd name="T9" fmla="*/ 5 h 384"/>
                  <a:gd name="T10" fmla="*/ 0 w 663"/>
                  <a:gd name="T11" fmla="*/ 384 h 384"/>
                  <a:gd name="connsiteX0" fmla="*/ 8 w 10008"/>
                  <a:gd name="connsiteY0" fmla="*/ 10000 h 10000"/>
                  <a:gd name="connsiteX1" fmla="*/ 3568 w 10008"/>
                  <a:gd name="connsiteY1" fmla="*/ 10000 h 10000"/>
                  <a:gd name="connsiteX2" fmla="*/ 4669 w 10008"/>
                  <a:gd name="connsiteY2" fmla="*/ 9219 h 10000"/>
                  <a:gd name="connsiteX3" fmla="*/ 10008 w 10008"/>
                  <a:gd name="connsiteY3" fmla="*/ 0 h 10000"/>
                  <a:gd name="connsiteX4" fmla="*/ 0 w 10008"/>
                  <a:gd name="connsiteY4" fmla="*/ 130 h 10000"/>
                  <a:gd name="connsiteX5" fmla="*/ 8 w 10008"/>
                  <a:gd name="connsiteY5" fmla="*/ 10000 h 10000"/>
                  <a:gd name="connsiteX0" fmla="*/ 8 w 10008"/>
                  <a:gd name="connsiteY0" fmla="*/ 10023 h 10023"/>
                  <a:gd name="connsiteX1" fmla="*/ 3568 w 10008"/>
                  <a:gd name="connsiteY1" fmla="*/ 10023 h 10023"/>
                  <a:gd name="connsiteX2" fmla="*/ 4669 w 10008"/>
                  <a:gd name="connsiteY2" fmla="*/ 9242 h 10023"/>
                  <a:gd name="connsiteX3" fmla="*/ 10008 w 10008"/>
                  <a:gd name="connsiteY3" fmla="*/ 23 h 10023"/>
                  <a:gd name="connsiteX4" fmla="*/ 0 w 10008"/>
                  <a:gd name="connsiteY4" fmla="*/ 0 h 10023"/>
                  <a:gd name="connsiteX5" fmla="*/ 8 w 10008"/>
                  <a:gd name="connsiteY5" fmla="*/ 10023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" h="10023">
                    <a:moveTo>
                      <a:pt x="8" y="10023"/>
                    </a:moveTo>
                    <a:lnTo>
                      <a:pt x="3568" y="10023"/>
                    </a:lnTo>
                    <a:cubicBezTo>
                      <a:pt x="3975" y="10023"/>
                      <a:pt x="4367" y="9737"/>
                      <a:pt x="4669" y="9242"/>
                    </a:cubicBezTo>
                    <a:lnTo>
                      <a:pt x="10008" y="23"/>
                    </a:lnTo>
                    <a:lnTo>
                      <a:pt x="0" y="0"/>
                    </a:lnTo>
                    <a:cubicBezTo>
                      <a:pt x="3" y="3290"/>
                      <a:pt x="5" y="6733"/>
                      <a:pt x="8" y="10023"/>
                    </a:cubicBezTo>
                    <a:close/>
                  </a:path>
                </a:pathLst>
              </a:custGeom>
              <a:gradFill>
                <a:gsLst>
                  <a:gs pos="23000">
                    <a:srgbClr val="09193C"/>
                  </a:gs>
                  <a:gs pos="100000">
                    <a:srgbClr val="003CA3">
                      <a:alpha val="70000"/>
                      <a:lumMod val="7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 dirty="0"/>
              </a:p>
            </p:txBody>
          </p:sp>
        </p:grpSp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D3009C4B-790E-4623-AB89-A3A1607363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684" y="60642"/>
              <a:ext cx="1070217" cy="10702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612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37B3F7-8890-4915-BE39-3CCF14B9341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5308600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6AAFC98-3791-46E3-A3DB-35B7D45A93C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308600" y="1"/>
            <a:ext cx="6883402" cy="68579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ID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40165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366E7-1F07-4518-8732-26032878B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9C79BC-C154-4D61-B2AA-2F3E65CF3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370909-6854-4944-9176-A15E660A5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DBDE69-8C35-4662-B398-89E7D7F6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2B621F-BC62-4D88-9BB7-3F649FEF6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38640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662346-CE7F-4942-91C5-1EDF339AC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B1B1BB-B79C-44FC-A4AA-7093E4C40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5C1EDC0-D2F1-41CB-BC76-E3C632A9FF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6C1095-14C1-479C-B64D-CC983B783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ADCB58-ECC5-4A77-8AE1-0E99C3798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23480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E957EF-F49F-4336-9075-404F1E74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3E22584-0F34-4C0E-A009-DD84F9D587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151430-D028-4DB7-9164-84574FA56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C16059-CA26-46B6-9DF8-1E184E10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F7145E-6CB4-40EE-9503-6B8A3BB95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914B32-13F1-4518-9CD7-82CC90E9D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8532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B43CA5-343C-403F-A6AA-CC4B65C44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D84CE9-3F78-4DDB-AC3A-DA58E903BB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8C5A55B-1381-4EFC-AEA2-3810EB72B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F732AD-A89F-42E2-9CE2-7C66A79A12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2F5625B-7BDA-4864-8723-D4FB4DC9EC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DAE76C0-44AE-440F-8220-2A078C1C3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11CE770-EAD5-429D-9BD7-E9292C559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D315C6C-8019-4C31-8827-F4D03A35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18423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A17D14-74D0-46A1-823F-B52D51083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24AD88D-F8AE-4B11-9279-E334E2523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956B884-8730-4385-A075-6CBA4DA63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EBF941-DF13-40EA-A1AB-34913037C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05217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4F521B7-F64F-4A71-B6FF-ADBD04814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701AD7-1ED9-4A94-A27C-FC379DA2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03539E2-E2AC-40B8-87D1-51AF900D2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5877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7006E-7CBC-4259-9A13-01C144084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E29D24-6B06-4F2D-B365-EC526E59C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18615A4-35AC-41E7-86F4-A93F3DB0C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C79CC5-518C-4DB3-8528-98E3DF19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8B620-A008-400D-9FA7-26371208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26E92D-4945-4F86-A5F8-1B5480752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636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04F5E9-40CD-48A5-A322-6112BE7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C911D46-8599-4918-A298-34A8F08F11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6C55C5-2361-4630-BC11-36E8F61C1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33C9971-FD13-4D19-9125-1374138B7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DDDD15-D3D5-4556-8C78-3189022F1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44303BE-E93E-4CA3-AE19-BF376F4BF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8925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8332B8B-377E-4DC7-BD60-01F908F44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889FF8C-CF52-4857-8DBF-160A986B50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3D83D4-CF52-44CB-B07D-FAF672FA2B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BE44E-7C81-4A31-B071-AA05FAA5FE4E}" type="datetimeFigureOut">
              <a:rPr lang="es-CO" smtClean="0"/>
              <a:t>17/05/2022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ED99797-AC9F-4F50-B04F-E32D51743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73CA68-2847-4DBA-BA74-1545CB673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AEDB1-31B4-44BF-8D80-552FE93E12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3098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posición de imagen 6" descr="Imagen que contiene avión, pequeño, tablero, mujer&#10;&#10;Descripción generada automáticamente">
            <a:extLst>
              <a:ext uri="{FF2B5EF4-FFF2-40B4-BE49-F238E27FC236}">
                <a16:creationId xmlns:a16="http://schemas.microsoft.com/office/drawing/2014/main" id="{FE48BAAD-4EB4-4830-8759-1282F73A3B43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3" b="12543"/>
          <a:stretch>
            <a:fillRect/>
          </a:stretch>
        </p:blipFill>
        <p:spPr>
          <a:xfrm>
            <a:off x="0" y="0"/>
            <a:ext cx="12191997" cy="6858000"/>
          </a:xfrm>
        </p:spPr>
      </p:pic>
      <p:sp>
        <p:nvSpPr>
          <p:cNvPr id="8" name="Parallelogram 7">
            <a:extLst>
              <a:ext uri="{FF2B5EF4-FFF2-40B4-BE49-F238E27FC236}">
                <a16:creationId xmlns:a16="http://schemas.microsoft.com/office/drawing/2014/main" id="{64FFAB3D-15C7-4789-A2E5-F41639A0D56F}"/>
              </a:ext>
            </a:extLst>
          </p:cNvPr>
          <p:cNvSpPr/>
          <p:nvPr/>
        </p:nvSpPr>
        <p:spPr>
          <a:xfrm flipH="1">
            <a:off x="0" y="0"/>
            <a:ext cx="8566951" cy="6858000"/>
          </a:xfrm>
          <a:prstGeom prst="parallelogram">
            <a:avLst>
              <a:gd name="adj" fmla="val 47269"/>
            </a:avLst>
          </a:prstGeom>
          <a:gradFill>
            <a:gsLst>
              <a:gs pos="0">
                <a:srgbClr val="2F90D8">
                  <a:alpha val="87000"/>
                </a:srgbClr>
              </a:gs>
              <a:gs pos="42000">
                <a:srgbClr val="3354B5">
                  <a:alpha val="90000"/>
                </a:srgbClr>
              </a:gs>
              <a:gs pos="100000">
                <a:srgbClr val="361F9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21" name="Parallelogram 20">
            <a:extLst>
              <a:ext uri="{FF2B5EF4-FFF2-40B4-BE49-F238E27FC236}">
                <a16:creationId xmlns:a16="http://schemas.microsoft.com/office/drawing/2014/main" id="{E6814048-118A-4D8C-A3CF-72F0733C7616}"/>
              </a:ext>
            </a:extLst>
          </p:cNvPr>
          <p:cNvSpPr/>
          <p:nvPr/>
        </p:nvSpPr>
        <p:spPr>
          <a:xfrm>
            <a:off x="0" y="0"/>
            <a:ext cx="6475027" cy="6858000"/>
          </a:xfrm>
          <a:prstGeom prst="parallelogram">
            <a:avLst>
              <a:gd name="adj" fmla="val 47269"/>
            </a:avLst>
          </a:prstGeom>
          <a:gradFill>
            <a:gsLst>
              <a:gs pos="0">
                <a:srgbClr val="2F90D8">
                  <a:alpha val="98000"/>
                </a:srgbClr>
              </a:gs>
              <a:gs pos="42000">
                <a:srgbClr val="3354B5">
                  <a:alpha val="90000"/>
                </a:srgbClr>
              </a:gs>
              <a:gs pos="94805">
                <a:srgbClr val="361F97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43E49FEA-1ECB-40DB-99D3-85D3E5A79CDF}"/>
              </a:ext>
            </a:extLst>
          </p:cNvPr>
          <p:cNvGrpSpPr/>
          <p:nvPr/>
        </p:nvGrpSpPr>
        <p:grpSpPr>
          <a:xfrm>
            <a:off x="9882405" y="-11123"/>
            <a:ext cx="2309593" cy="1375465"/>
            <a:chOff x="9882405" y="-11123"/>
            <a:chExt cx="2309593" cy="1375465"/>
          </a:xfrm>
        </p:grpSpPr>
        <p:grpSp>
          <p:nvGrpSpPr>
            <p:cNvPr id="28" name="Group 2">
              <a:extLst>
                <a:ext uri="{FF2B5EF4-FFF2-40B4-BE49-F238E27FC236}">
                  <a16:creationId xmlns:a16="http://schemas.microsoft.com/office/drawing/2014/main" id="{703BF2A4-DAA8-4184-AF95-EDA7EE3130D3}"/>
                </a:ext>
              </a:extLst>
            </p:cNvPr>
            <p:cNvGrpSpPr/>
            <p:nvPr/>
          </p:nvGrpSpPr>
          <p:grpSpPr>
            <a:xfrm flipH="1">
              <a:off x="9882405" y="-11123"/>
              <a:ext cx="2309593" cy="1375465"/>
              <a:chOff x="-1" y="0"/>
              <a:chExt cx="1570413" cy="911205"/>
            </a:xfrm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id="{DE2B3355-5157-4253-B322-B67926E4EE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1570412" cy="911205"/>
              </a:xfrm>
              <a:custGeom>
                <a:avLst/>
                <a:gdLst>
                  <a:gd name="T0" fmla="*/ 0 w 663"/>
                  <a:gd name="T1" fmla="*/ 384 h 384"/>
                  <a:gd name="T2" fmla="*/ 236 w 663"/>
                  <a:gd name="T3" fmla="*/ 384 h 384"/>
                  <a:gd name="T4" fmla="*/ 309 w 663"/>
                  <a:gd name="T5" fmla="*/ 354 h 384"/>
                  <a:gd name="T6" fmla="*/ 663 w 663"/>
                  <a:gd name="T7" fmla="*/ 0 h 384"/>
                  <a:gd name="T8" fmla="*/ 31 w 663"/>
                  <a:gd name="T9" fmla="*/ 5 h 384"/>
                  <a:gd name="T10" fmla="*/ 0 w 663"/>
                  <a:gd name="T11" fmla="*/ 384 h 384"/>
                  <a:gd name="connsiteX0" fmla="*/ 8 w 10008"/>
                  <a:gd name="connsiteY0" fmla="*/ 10000 h 10000"/>
                  <a:gd name="connsiteX1" fmla="*/ 3568 w 10008"/>
                  <a:gd name="connsiteY1" fmla="*/ 10000 h 10000"/>
                  <a:gd name="connsiteX2" fmla="*/ 4669 w 10008"/>
                  <a:gd name="connsiteY2" fmla="*/ 9219 h 10000"/>
                  <a:gd name="connsiteX3" fmla="*/ 10008 w 10008"/>
                  <a:gd name="connsiteY3" fmla="*/ 0 h 10000"/>
                  <a:gd name="connsiteX4" fmla="*/ 0 w 10008"/>
                  <a:gd name="connsiteY4" fmla="*/ 130 h 10000"/>
                  <a:gd name="connsiteX5" fmla="*/ 8 w 10008"/>
                  <a:gd name="connsiteY5" fmla="*/ 10000 h 10000"/>
                  <a:gd name="connsiteX0" fmla="*/ 8 w 10008"/>
                  <a:gd name="connsiteY0" fmla="*/ 10023 h 10023"/>
                  <a:gd name="connsiteX1" fmla="*/ 3568 w 10008"/>
                  <a:gd name="connsiteY1" fmla="*/ 10023 h 10023"/>
                  <a:gd name="connsiteX2" fmla="*/ 4669 w 10008"/>
                  <a:gd name="connsiteY2" fmla="*/ 9242 h 10023"/>
                  <a:gd name="connsiteX3" fmla="*/ 10008 w 10008"/>
                  <a:gd name="connsiteY3" fmla="*/ 23 h 10023"/>
                  <a:gd name="connsiteX4" fmla="*/ 0 w 10008"/>
                  <a:gd name="connsiteY4" fmla="*/ 0 h 10023"/>
                  <a:gd name="connsiteX5" fmla="*/ 8 w 10008"/>
                  <a:gd name="connsiteY5" fmla="*/ 10023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" h="10023">
                    <a:moveTo>
                      <a:pt x="8" y="10023"/>
                    </a:moveTo>
                    <a:lnTo>
                      <a:pt x="3568" y="10023"/>
                    </a:lnTo>
                    <a:cubicBezTo>
                      <a:pt x="3975" y="10023"/>
                      <a:pt x="4367" y="9737"/>
                      <a:pt x="4669" y="9242"/>
                    </a:cubicBezTo>
                    <a:lnTo>
                      <a:pt x="10008" y="23"/>
                    </a:lnTo>
                    <a:lnTo>
                      <a:pt x="0" y="0"/>
                    </a:lnTo>
                    <a:cubicBezTo>
                      <a:pt x="3" y="3290"/>
                      <a:pt x="5" y="6733"/>
                      <a:pt x="8" y="10023"/>
                    </a:cubicBezTo>
                    <a:close/>
                  </a:path>
                </a:pathLst>
              </a:custGeom>
              <a:gradFill>
                <a:gsLst>
                  <a:gs pos="48000">
                    <a:srgbClr val="09193C"/>
                  </a:gs>
                  <a:gs pos="100000">
                    <a:srgbClr val="003CA3"/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/>
              </a:p>
            </p:txBody>
          </p:sp>
          <p:sp>
            <p:nvSpPr>
              <p:cNvPr id="43" name="Freeform 10">
                <a:extLst>
                  <a:ext uri="{FF2B5EF4-FFF2-40B4-BE49-F238E27FC236}">
                    <a16:creationId xmlns:a16="http://schemas.microsoft.com/office/drawing/2014/main" id="{977CC157-DFDD-4861-BAEF-E325FDC285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-1" y="0"/>
                <a:ext cx="1157012" cy="671337"/>
              </a:xfrm>
              <a:custGeom>
                <a:avLst/>
                <a:gdLst>
                  <a:gd name="T0" fmla="*/ 0 w 663"/>
                  <a:gd name="T1" fmla="*/ 384 h 384"/>
                  <a:gd name="T2" fmla="*/ 236 w 663"/>
                  <a:gd name="T3" fmla="*/ 384 h 384"/>
                  <a:gd name="T4" fmla="*/ 309 w 663"/>
                  <a:gd name="T5" fmla="*/ 354 h 384"/>
                  <a:gd name="T6" fmla="*/ 663 w 663"/>
                  <a:gd name="T7" fmla="*/ 0 h 384"/>
                  <a:gd name="T8" fmla="*/ 31 w 663"/>
                  <a:gd name="T9" fmla="*/ 5 h 384"/>
                  <a:gd name="T10" fmla="*/ 0 w 663"/>
                  <a:gd name="T11" fmla="*/ 384 h 384"/>
                  <a:gd name="connsiteX0" fmla="*/ 8 w 10008"/>
                  <a:gd name="connsiteY0" fmla="*/ 10000 h 10000"/>
                  <a:gd name="connsiteX1" fmla="*/ 3568 w 10008"/>
                  <a:gd name="connsiteY1" fmla="*/ 10000 h 10000"/>
                  <a:gd name="connsiteX2" fmla="*/ 4669 w 10008"/>
                  <a:gd name="connsiteY2" fmla="*/ 9219 h 10000"/>
                  <a:gd name="connsiteX3" fmla="*/ 10008 w 10008"/>
                  <a:gd name="connsiteY3" fmla="*/ 0 h 10000"/>
                  <a:gd name="connsiteX4" fmla="*/ 0 w 10008"/>
                  <a:gd name="connsiteY4" fmla="*/ 130 h 10000"/>
                  <a:gd name="connsiteX5" fmla="*/ 8 w 10008"/>
                  <a:gd name="connsiteY5" fmla="*/ 10000 h 10000"/>
                  <a:gd name="connsiteX0" fmla="*/ 8 w 10008"/>
                  <a:gd name="connsiteY0" fmla="*/ 10023 h 10023"/>
                  <a:gd name="connsiteX1" fmla="*/ 3568 w 10008"/>
                  <a:gd name="connsiteY1" fmla="*/ 10023 h 10023"/>
                  <a:gd name="connsiteX2" fmla="*/ 4669 w 10008"/>
                  <a:gd name="connsiteY2" fmla="*/ 9242 h 10023"/>
                  <a:gd name="connsiteX3" fmla="*/ 10008 w 10008"/>
                  <a:gd name="connsiteY3" fmla="*/ 23 h 10023"/>
                  <a:gd name="connsiteX4" fmla="*/ 0 w 10008"/>
                  <a:gd name="connsiteY4" fmla="*/ 0 h 10023"/>
                  <a:gd name="connsiteX5" fmla="*/ 8 w 10008"/>
                  <a:gd name="connsiteY5" fmla="*/ 10023 h 10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8" h="10023">
                    <a:moveTo>
                      <a:pt x="8" y="10023"/>
                    </a:moveTo>
                    <a:lnTo>
                      <a:pt x="3568" y="10023"/>
                    </a:lnTo>
                    <a:cubicBezTo>
                      <a:pt x="3975" y="10023"/>
                      <a:pt x="4367" y="9737"/>
                      <a:pt x="4669" y="9242"/>
                    </a:cubicBezTo>
                    <a:lnTo>
                      <a:pt x="10008" y="23"/>
                    </a:lnTo>
                    <a:lnTo>
                      <a:pt x="0" y="0"/>
                    </a:lnTo>
                    <a:cubicBezTo>
                      <a:pt x="3" y="3290"/>
                      <a:pt x="5" y="6733"/>
                      <a:pt x="8" y="10023"/>
                    </a:cubicBezTo>
                    <a:close/>
                  </a:path>
                </a:pathLst>
              </a:custGeom>
              <a:gradFill>
                <a:gsLst>
                  <a:gs pos="23000">
                    <a:srgbClr val="09193C"/>
                  </a:gs>
                  <a:gs pos="100000">
                    <a:srgbClr val="003CA3">
                      <a:alpha val="70000"/>
                      <a:lumMod val="75000"/>
                    </a:srgbClr>
                  </a:gs>
                </a:gsLst>
                <a:lin ang="540000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1" dirty="0"/>
              </a:p>
            </p:txBody>
          </p:sp>
        </p:grpSp>
        <p:pic>
          <p:nvPicPr>
            <p:cNvPr id="29" name="Imagen 28">
              <a:extLst>
                <a:ext uri="{FF2B5EF4-FFF2-40B4-BE49-F238E27FC236}">
                  <a16:creationId xmlns:a16="http://schemas.microsoft.com/office/drawing/2014/main" id="{4135B31C-BD6E-42BF-918E-678FC0DD90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8684" y="60642"/>
              <a:ext cx="1070217" cy="1070217"/>
            </a:xfrm>
            <a:prstGeom prst="rect">
              <a:avLst/>
            </a:prstGeom>
          </p:spPr>
        </p:pic>
      </p:grp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3FFE4A4-A52F-400B-B066-9B137C6CF3EE}"/>
              </a:ext>
            </a:extLst>
          </p:cNvPr>
          <p:cNvSpPr/>
          <p:nvPr/>
        </p:nvSpPr>
        <p:spPr>
          <a:xfrm>
            <a:off x="3586991" y="5160095"/>
            <a:ext cx="1392965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Google Shape;126;p20">
            <a:extLst>
              <a:ext uri="{FF2B5EF4-FFF2-40B4-BE49-F238E27FC236}">
                <a16:creationId xmlns:a16="http://schemas.microsoft.com/office/drawing/2014/main" id="{68B92621-A1E5-44BD-BA0D-489AD3999CBE}"/>
              </a:ext>
            </a:extLst>
          </p:cNvPr>
          <p:cNvSpPr txBox="1">
            <a:spLocks/>
          </p:cNvSpPr>
          <p:nvPr/>
        </p:nvSpPr>
        <p:spPr>
          <a:xfrm>
            <a:off x="345591" y="2884612"/>
            <a:ext cx="7573230" cy="27507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INFORME RESULTADOS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INDICE DE DESEMPEÑO INSTITUCIONAL – IDI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VIGENCIA 2021</a:t>
            </a: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MINISTERIO DE TRANSPORTE - AEROCIVIL</a:t>
            </a:r>
            <a:endParaRPr kumimoji="0" lang="es-CO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3DD363-8D93-4AC4-8FFD-8F1A72FF1C04}"/>
              </a:ext>
            </a:extLst>
          </p:cNvPr>
          <p:cNvSpPr txBox="1"/>
          <p:nvPr/>
        </p:nvSpPr>
        <p:spPr>
          <a:xfrm>
            <a:off x="2534539" y="6062031"/>
            <a:ext cx="6153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Oficina Asesora de Planeación</a:t>
            </a:r>
          </a:p>
        </p:txBody>
      </p:sp>
    </p:spTree>
    <p:extLst>
      <p:ext uri="{BB962C8B-B14F-4D97-AF65-F5344CB8AC3E}">
        <p14:creationId xmlns:p14="http://schemas.microsoft.com/office/powerpoint/2010/main" val="282712653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846B6102-1947-4BA9-AE3E-64E686FB9381}"/>
              </a:ext>
            </a:extLst>
          </p:cNvPr>
          <p:cNvSpPr txBox="1"/>
          <p:nvPr/>
        </p:nvSpPr>
        <p:spPr>
          <a:xfrm>
            <a:off x="5255548" y="2135346"/>
            <a:ext cx="6093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Contexto Estratégico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92E7B3-56B0-4A2D-AFD0-FC53FEF54284}"/>
              </a:ext>
            </a:extLst>
          </p:cNvPr>
          <p:cNvSpPr/>
          <p:nvPr/>
        </p:nvSpPr>
        <p:spPr>
          <a:xfrm>
            <a:off x="3965470" y="438378"/>
            <a:ext cx="4079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4000" b="1" kern="0" dirty="0">
                <a:solidFill>
                  <a:schemeClr val="bg1"/>
                </a:solidFill>
                <a:ea typeface="+mj-ea"/>
                <a:cs typeface="+mj-cs"/>
              </a:rPr>
              <a:t>Marco Normativo </a:t>
            </a:r>
            <a:endParaRPr lang="es-CO" sz="1600" b="1" kern="0" dirty="0">
              <a:solidFill>
                <a:schemeClr val="bg1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731222-B021-48FB-93B8-3D22F74CD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890"/>
            <a:ext cx="12192000" cy="62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417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846B6102-1947-4BA9-AE3E-64E686FB9381}"/>
              </a:ext>
            </a:extLst>
          </p:cNvPr>
          <p:cNvSpPr txBox="1"/>
          <p:nvPr/>
        </p:nvSpPr>
        <p:spPr>
          <a:xfrm>
            <a:off x="5255548" y="2135346"/>
            <a:ext cx="6093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Contexto Estratégico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92E7B3-56B0-4A2D-AFD0-FC53FEF54284}"/>
              </a:ext>
            </a:extLst>
          </p:cNvPr>
          <p:cNvSpPr/>
          <p:nvPr/>
        </p:nvSpPr>
        <p:spPr>
          <a:xfrm>
            <a:off x="3965470" y="438378"/>
            <a:ext cx="4079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4000" b="1" kern="0" dirty="0">
                <a:solidFill>
                  <a:schemeClr val="bg1"/>
                </a:solidFill>
                <a:ea typeface="+mj-ea"/>
                <a:cs typeface="+mj-cs"/>
              </a:rPr>
              <a:t>Marco Normativo </a:t>
            </a:r>
            <a:endParaRPr lang="es-CO" sz="1600" b="1" kern="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FB1DC3-4139-58B1-234A-63FB0B959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036" y="942560"/>
            <a:ext cx="6184417" cy="467806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6B23DF1-65AA-1470-8473-19A030E1EE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21" y="1572499"/>
            <a:ext cx="4827208" cy="24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6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846B6102-1947-4BA9-AE3E-64E686FB9381}"/>
              </a:ext>
            </a:extLst>
          </p:cNvPr>
          <p:cNvSpPr txBox="1"/>
          <p:nvPr/>
        </p:nvSpPr>
        <p:spPr>
          <a:xfrm>
            <a:off x="5255548" y="2135346"/>
            <a:ext cx="6093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Contexto Estratégico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92E7B3-56B0-4A2D-AFD0-FC53FEF54284}"/>
              </a:ext>
            </a:extLst>
          </p:cNvPr>
          <p:cNvSpPr/>
          <p:nvPr/>
        </p:nvSpPr>
        <p:spPr>
          <a:xfrm>
            <a:off x="3965470" y="438378"/>
            <a:ext cx="4079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4000" b="1" kern="0" dirty="0">
                <a:solidFill>
                  <a:schemeClr val="bg1"/>
                </a:solidFill>
                <a:ea typeface="+mj-ea"/>
                <a:cs typeface="+mj-cs"/>
              </a:rPr>
              <a:t>Marco Normativo </a:t>
            </a:r>
            <a:endParaRPr lang="es-CO" sz="1600" b="1" kern="0" dirty="0">
              <a:solidFill>
                <a:schemeClr val="bg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917D6653-2DBC-4D88-8EEA-E2F463D0C976}"/>
              </a:ext>
            </a:extLst>
          </p:cNvPr>
          <p:cNvGrpSpPr/>
          <p:nvPr/>
        </p:nvGrpSpPr>
        <p:grpSpPr>
          <a:xfrm>
            <a:off x="1603763" y="123364"/>
            <a:ext cx="8621328" cy="5510446"/>
            <a:chOff x="1603763" y="123364"/>
            <a:chExt cx="8621328" cy="551044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D67ADE2F-D298-4E22-9C17-DA139D1CE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3763" y="1461278"/>
              <a:ext cx="8621328" cy="4172532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85D465CE-9D0F-48E7-929D-1DA803F12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3763" y="123364"/>
              <a:ext cx="8430802" cy="1219370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7F3A98E4-FD50-404F-A011-4420C4F065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837623" y="1410838"/>
              <a:ext cx="1963082" cy="4938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84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o 10">
            <a:extLst>
              <a:ext uri="{FF2B5EF4-FFF2-40B4-BE49-F238E27FC236}">
                <a16:creationId xmlns:a16="http://schemas.microsoft.com/office/drawing/2014/main" id="{88604C7A-FA03-4FB2-B189-F0F5E46F6B77}"/>
              </a:ext>
            </a:extLst>
          </p:cNvPr>
          <p:cNvGrpSpPr/>
          <p:nvPr/>
        </p:nvGrpSpPr>
        <p:grpSpPr>
          <a:xfrm>
            <a:off x="5746460" y="2054467"/>
            <a:ext cx="6342076" cy="3766327"/>
            <a:chOff x="5436067" y="1760853"/>
            <a:chExt cx="6342076" cy="3766327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52B03AB0-FE57-4E8A-B507-9F346DB7D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36067" y="1760853"/>
              <a:ext cx="6342076" cy="102884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9D118C7A-484B-438B-8ACC-D3B97A98A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81619" y="3093440"/>
              <a:ext cx="4547899" cy="2433740"/>
            </a:xfrm>
            <a:prstGeom prst="rect">
              <a:avLst/>
            </a:prstGeom>
          </p:spPr>
        </p:pic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918ED028-5330-4EB0-8A44-113B11B26875}"/>
              </a:ext>
            </a:extLst>
          </p:cNvPr>
          <p:cNvGrpSpPr/>
          <p:nvPr/>
        </p:nvGrpSpPr>
        <p:grpSpPr>
          <a:xfrm>
            <a:off x="548955" y="324409"/>
            <a:ext cx="6564909" cy="4180478"/>
            <a:chOff x="548955" y="324409"/>
            <a:chExt cx="6564909" cy="4180478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0FA33293-8FED-455E-A9CF-5832891CD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8955" y="1579964"/>
              <a:ext cx="4892599" cy="2924923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7574CE87-8D99-4232-B80C-CE838EE61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3222" y="806291"/>
              <a:ext cx="5772956" cy="636615"/>
            </a:xfrm>
            <a:prstGeom prst="rect">
              <a:avLst/>
            </a:prstGeom>
          </p:spPr>
        </p:pic>
        <p:pic>
          <p:nvPicPr>
            <p:cNvPr id="16" name="Imagen 15">
              <a:extLst>
                <a:ext uri="{FF2B5EF4-FFF2-40B4-BE49-F238E27FC236}">
                  <a16:creationId xmlns:a16="http://schemas.microsoft.com/office/drawing/2014/main" id="{A110665E-91FA-4D44-A91A-DA1F1495E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8955" y="324409"/>
              <a:ext cx="6564909" cy="55252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04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92E7B3-56B0-4A2D-AFD0-FC53FEF54284}"/>
              </a:ext>
            </a:extLst>
          </p:cNvPr>
          <p:cNvSpPr/>
          <p:nvPr/>
        </p:nvSpPr>
        <p:spPr>
          <a:xfrm>
            <a:off x="3965470" y="438378"/>
            <a:ext cx="4079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4000" b="1" kern="0" dirty="0">
                <a:solidFill>
                  <a:schemeClr val="bg1"/>
                </a:solidFill>
                <a:ea typeface="+mj-ea"/>
                <a:cs typeface="+mj-cs"/>
              </a:rPr>
              <a:t>Marco Normativo </a:t>
            </a:r>
            <a:endParaRPr lang="es-CO" sz="1600" b="1" kern="0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E1358399-8020-4612-AF30-FE3763B49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826" y="1393466"/>
            <a:ext cx="7195849" cy="407106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013D0A40-812F-4CCC-A8E9-4672A279CA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32" y="3384896"/>
            <a:ext cx="2486372" cy="1476581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1A84257B-B479-492A-A82F-D2B6351A3B0C}"/>
              </a:ext>
            </a:extLst>
          </p:cNvPr>
          <p:cNvSpPr/>
          <p:nvPr/>
        </p:nvSpPr>
        <p:spPr>
          <a:xfrm>
            <a:off x="1400961" y="1552738"/>
            <a:ext cx="1417740" cy="1476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MECI </a:t>
            </a:r>
            <a:endParaRPr lang="es-CO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F99BF56-46DB-4A04-928D-4D1FCF4228EF}"/>
              </a:ext>
            </a:extLst>
          </p:cNvPr>
          <p:cNvSpPr txBox="1"/>
          <p:nvPr/>
        </p:nvSpPr>
        <p:spPr>
          <a:xfrm>
            <a:off x="713064" y="530711"/>
            <a:ext cx="3097066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s-ES" sz="2800" dirty="0"/>
              <a:t>CONTROL INTERNO </a:t>
            </a:r>
            <a:endParaRPr lang="es-CO" sz="2800" dirty="0"/>
          </a:p>
        </p:txBody>
      </p:sp>
    </p:spTree>
    <p:extLst>
      <p:ext uri="{BB962C8B-B14F-4D97-AF65-F5344CB8AC3E}">
        <p14:creationId xmlns:p14="http://schemas.microsoft.com/office/powerpoint/2010/main" val="184823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4B7C780-62DE-487A-B2BD-5426E4AED70B}"/>
              </a:ext>
            </a:extLst>
          </p:cNvPr>
          <p:cNvSpPr txBox="1"/>
          <p:nvPr/>
        </p:nvSpPr>
        <p:spPr>
          <a:xfrm>
            <a:off x="699927" y="582067"/>
            <a:ext cx="10109111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CONCLUSIONES RESULTADOS INDICE DE DESEMPEÑO INSTITUCIONAL – IDI</a:t>
            </a:r>
          </a:p>
          <a:p>
            <a:pPr algn="ctr"/>
            <a:r>
              <a:rPr lang="es-ES" sz="2000" b="1" dirty="0"/>
              <a:t>AERONAUTICA CIVIL – VIGENCIA 2021 </a:t>
            </a:r>
          </a:p>
          <a:p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SE EVIDENCIA UN MEJORAMIENTO CONTINUO EN LA GESTION 2018 – 2021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LA AEROCIVIL ES LIDER DEL SECTOR TRANSPORTE</a:t>
            </a:r>
          </a:p>
          <a:p>
            <a:pPr algn="ctr"/>
            <a:endParaRPr lang="es-ES" b="1" dirty="0"/>
          </a:p>
          <a:p>
            <a:pPr algn="ctr"/>
            <a:r>
              <a:rPr lang="es-ES" b="1" dirty="0"/>
              <a:t>SISTEMA DE CONTROL INTERNO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 MEJORAMIENTO CONTINUO EN EL DESEMPEÑO DEL MODELO ESTANDAR DE CONTROL INTERNO – MECI Y LINEAS DE DEFENSA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OPORTUNIDADES DE MEJORAMIENTO EN ALGUNAS POLITICAS ESPECIALM,ENTE EN LAS QUE SACARON UN PUNTAJE MENOR DE 90%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s-ES" dirty="0"/>
              <a:t>SE DEJAN A CONSIDERACIÓN RECOMENDACIONES PUNTUALES POR POLITICA.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s-ES" dirty="0"/>
          </a:p>
          <a:p>
            <a:endParaRPr lang="es-CO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A66592-4024-CE84-9B5F-A765C7FDC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89" y="5357461"/>
            <a:ext cx="10573205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42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A1859C30-EC4B-41CD-8B45-045550773B02}"/>
              </a:ext>
            </a:extLst>
          </p:cNvPr>
          <p:cNvSpPr txBox="1"/>
          <p:nvPr/>
        </p:nvSpPr>
        <p:spPr>
          <a:xfrm>
            <a:off x="4963760" y="2483141"/>
            <a:ext cx="4079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200" dirty="0">
                <a:latin typeface="Curlz MT" panose="04040404050702020202" pitchFamily="82" charset="0"/>
              </a:rPr>
              <a:t>GRACIAS </a:t>
            </a:r>
            <a:endParaRPr lang="es-CO" sz="7200" dirty="0">
              <a:latin typeface="Curlz MT" panose="04040404050702020202" pitchFamily="8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5178309-6F4A-452B-AF03-BF25D2D4E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54" y="1502447"/>
            <a:ext cx="295681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27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2341347D-48ED-4339-8720-F0E7219F36EE}"/>
              </a:ext>
            </a:extLst>
          </p:cNvPr>
          <p:cNvSpPr txBox="1"/>
          <p:nvPr/>
        </p:nvSpPr>
        <p:spPr>
          <a:xfrm>
            <a:off x="303895" y="310443"/>
            <a:ext cx="9863561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Marco normativo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Decreto 1499 de 2017</a:t>
            </a:r>
            <a:r>
              <a:rPr kumimoji="0" lang="es-E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</a:t>
            </a: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Define el Modelo Integrado de Planeación y Gestión - MIPG como marco de referencia para dirigir, planear, ejecutar, hacer seguimiento, evaluar y controlar la gestión de la entidades públicas, generar resultados que atiendan los planes de desarrollo y resuelvan las necesidades y expectativas de los ciudadanos con integridad y calidad en el servicio.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Establece que el modelo debe ser adoptado por todos los organismos y entidades del orden nacional y territorial de la rama ejecutiva. Ordena la integración de un comité institucional de Gestión y desempeño – CIGD  encargado de orientar la implementación de MIPG. 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Resolución 635 de marzo de 2022</a:t>
            </a: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Por la cual se establece el MIPG en la UAEAC y se dictan disposiciones internas para el CIGD.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DAFP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FURAG :</a:t>
            </a:r>
            <a:r>
              <a:rPr lang="es-E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Formulario Único Reporte de Avances de la Gestión: Herramienta en línea de reporte de avances de la gestión, como insumo para el monitoreo, evaluación y control de los resultados Institucionales y Sectoriales. (520 Preguntas)</a:t>
            </a: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IDI: </a:t>
            </a: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Índice de Desempeño Institucional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BAE42CC-F285-46BD-9A68-C2BC7B87D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218" y="5169661"/>
            <a:ext cx="2314441" cy="67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8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BE67F80-ED0D-4485-8B37-28117ECB03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347" y="1540546"/>
            <a:ext cx="7405107" cy="394377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1843BF47-E61D-43CA-BF60-248DC61B79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60" y="111208"/>
            <a:ext cx="6315956" cy="75258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9ED6980A-93FC-40C4-6DFB-033350D2DCD1}"/>
              </a:ext>
            </a:extLst>
          </p:cNvPr>
          <p:cNvSpPr txBox="1"/>
          <p:nvPr/>
        </p:nvSpPr>
        <p:spPr>
          <a:xfrm>
            <a:off x="9160779" y="2541864"/>
            <a:ext cx="2692238" cy="7078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1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Mediante Decreto 742 de 2021 se incorporó al Modelo Integrado de Planeación y Gestión – </a:t>
            </a:r>
            <a:r>
              <a:rPr lang="es-ES" sz="1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MIPG</a:t>
            </a:r>
            <a:r>
              <a:rPr lang="es-ES" sz="1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- la </a:t>
            </a:r>
            <a:r>
              <a:rPr lang="es-ES" sz="10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política de compras y contratación</a:t>
            </a:r>
            <a:r>
              <a:rPr lang="es-ES" sz="10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pública</a:t>
            </a:r>
            <a:endParaRPr lang="es-CO" sz="1000" dirty="0"/>
          </a:p>
        </p:txBody>
      </p:sp>
    </p:spTree>
    <p:extLst>
      <p:ext uri="{BB962C8B-B14F-4D97-AF65-F5344CB8AC3E}">
        <p14:creationId xmlns:p14="http://schemas.microsoft.com/office/powerpoint/2010/main" val="7059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>
            <a:extLst>
              <a:ext uri="{FF2B5EF4-FFF2-40B4-BE49-F238E27FC236}">
                <a16:creationId xmlns:a16="http://schemas.microsoft.com/office/drawing/2014/main" id="{5AA8DFD1-CCAE-988B-6F39-26215DFAB9D1}"/>
              </a:ext>
            </a:extLst>
          </p:cNvPr>
          <p:cNvGrpSpPr/>
          <p:nvPr/>
        </p:nvGrpSpPr>
        <p:grpSpPr>
          <a:xfrm>
            <a:off x="2010533" y="338515"/>
            <a:ext cx="5973013" cy="5674619"/>
            <a:chOff x="2010533" y="338515"/>
            <a:chExt cx="5973013" cy="5674619"/>
          </a:xfrm>
        </p:grpSpPr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846B6102-1947-4BA9-AE3E-64E686FB9381}"/>
                </a:ext>
              </a:extLst>
            </p:cNvPr>
            <p:cNvSpPr txBox="1"/>
            <p:nvPr/>
          </p:nvSpPr>
          <p:spPr>
            <a:xfrm>
              <a:off x="2010533" y="2136550"/>
              <a:ext cx="5973009" cy="523220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Sector Transporte </a:t>
              </a:r>
              <a:endParaRPr kumimoji="0" lang="es-CO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id="{2F3347F5-FD81-6E59-4C2F-6BF61018BA7E}"/>
                </a:ext>
              </a:extLst>
            </p:cNvPr>
            <p:cNvGrpSpPr/>
            <p:nvPr/>
          </p:nvGrpSpPr>
          <p:grpSpPr>
            <a:xfrm>
              <a:off x="2010537" y="338515"/>
              <a:ext cx="5973009" cy="1731993"/>
              <a:chOff x="2010537" y="338515"/>
              <a:chExt cx="5973009" cy="1731993"/>
            </a:xfrm>
          </p:grpSpPr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3FADD172-B9E0-D621-73BC-D2EA51D677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010537" y="338515"/>
                <a:ext cx="5973009" cy="828791"/>
              </a:xfrm>
              <a:prstGeom prst="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</p:pic>
          <p:pic>
            <p:nvPicPr>
              <p:cNvPr id="12" name="Imagen 11">
                <a:extLst>
                  <a:ext uri="{FF2B5EF4-FFF2-40B4-BE49-F238E27FC236}">
                    <a16:creationId xmlns:a16="http://schemas.microsoft.com/office/drawing/2014/main" id="{1D23DB8C-884B-07E7-5725-6821CCD015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15613" y="1219636"/>
                <a:ext cx="5162851" cy="798542"/>
              </a:xfrm>
              <a:prstGeom prst="rect">
                <a:avLst/>
              </a:prstGeom>
            </p:spPr>
          </p:pic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3C6CFA53-C50C-D69A-0065-873018E77813}"/>
                  </a:ext>
                </a:extLst>
              </p:cNvPr>
              <p:cNvSpPr txBox="1"/>
              <p:nvPr/>
            </p:nvSpPr>
            <p:spPr>
              <a:xfrm>
                <a:off x="2692865" y="1808898"/>
                <a:ext cx="2018501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100" dirty="0"/>
                  <a:t>Promedio sector administrativo </a:t>
                </a:r>
                <a:endParaRPr lang="es-CO" sz="1100" dirty="0"/>
              </a:p>
            </p:txBody>
          </p:sp>
        </p:grpSp>
        <p:pic>
          <p:nvPicPr>
            <p:cNvPr id="22" name="Imagen 21">
              <a:extLst>
                <a:ext uri="{FF2B5EF4-FFF2-40B4-BE49-F238E27FC236}">
                  <a16:creationId xmlns:a16="http://schemas.microsoft.com/office/drawing/2014/main" id="{4F9D20B5-288F-EC3A-0413-3CD014789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72612" y="2725811"/>
              <a:ext cx="4905852" cy="32873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944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92E7B3-56B0-4A2D-AFD0-FC53FEF54284}"/>
              </a:ext>
            </a:extLst>
          </p:cNvPr>
          <p:cNvSpPr/>
          <p:nvPr/>
        </p:nvSpPr>
        <p:spPr>
          <a:xfrm>
            <a:off x="3965470" y="438378"/>
            <a:ext cx="4079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4000" b="1" kern="0" dirty="0">
                <a:solidFill>
                  <a:schemeClr val="bg1"/>
                </a:solidFill>
                <a:ea typeface="+mj-ea"/>
                <a:cs typeface="+mj-cs"/>
              </a:rPr>
              <a:t>Marco Normativo </a:t>
            </a:r>
            <a:endParaRPr lang="es-CO" sz="1600" b="1" kern="0" dirty="0">
              <a:solidFill>
                <a:schemeClr val="bg1"/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13450EE-1640-4264-ADAF-E1C44CCE6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453" y="85935"/>
            <a:ext cx="9378891" cy="6333687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CC85C250-63F3-484C-9786-09920BC13CBE}"/>
              </a:ext>
            </a:extLst>
          </p:cNvPr>
          <p:cNvSpPr/>
          <p:nvPr/>
        </p:nvSpPr>
        <p:spPr>
          <a:xfrm>
            <a:off x="8649050" y="3951215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/>
              <a:t>9/23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5746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>
            <a:extLst>
              <a:ext uri="{FF2B5EF4-FFF2-40B4-BE49-F238E27FC236}">
                <a16:creationId xmlns:a16="http://schemas.microsoft.com/office/drawing/2014/main" id="{32953BA7-7793-2D9E-6D26-6457C56ACABB}"/>
              </a:ext>
            </a:extLst>
          </p:cNvPr>
          <p:cNvGrpSpPr/>
          <p:nvPr/>
        </p:nvGrpSpPr>
        <p:grpSpPr>
          <a:xfrm>
            <a:off x="254786" y="1386906"/>
            <a:ext cx="10657462" cy="3539522"/>
            <a:chOff x="187674" y="1923801"/>
            <a:chExt cx="10657462" cy="353952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6237186A-F090-3E86-DEB0-A1A0F6756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7674" y="1923801"/>
              <a:ext cx="10657462" cy="3539522"/>
            </a:xfrm>
            <a:prstGeom prst="rect">
              <a:avLst/>
            </a:prstGeom>
          </p:spPr>
        </p:pic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A892E7B3-56B0-4A2D-AFD0-FC53FEF54284}"/>
                </a:ext>
              </a:extLst>
            </p:cNvPr>
            <p:cNvSpPr/>
            <p:nvPr/>
          </p:nvSpPr>
          <p:spPr>
            <a:xfrm>
              <a:off x="4341147" y="1923801"/>
              <a:ext cx="253787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CO" sz="2400" b="1" kern="0" dirty="0">
                  <a:solidFill>
                    <a:schemeClr val="bg1"/>
                  </a:solidFill>
                  <a:ea typeface="+mj-ea"/>
                  <a:cs typeface="+mj-cs"/>
                </a:rPr>
                <a:t>Sector Transporte </a:t>
              </a:r>
              <a:endParaRPr lang="es-CO" sz="1600" b="1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51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>
            <a:extLst>
              <a:ext uri="{FF2B5EF4-FFF2-40B4-BE49-F238E27FC236}">
                <a16:creationId xmlns:a16="http://schemas.microsoft.com/office/drawing/2014/main" id="{C0F5F69E-88D1-2C72-8A8B-21B316382A5B}"/>
              </a:ext>
            </a:extLst>
          </p:cNvPr>
          <p:cNvGrpSpPr/>
          <p:nvPr/>
        </p:nvGrpSpPr>
        <p:grpSpPr>
          <a:xfrm>
            <a:off x="460526" y="111208"/>
            <a:ext cx="9945488" cy="6199356"/>
            <a:chOff x="460526" y="111208"/>
            <a:chExt cx="9945488" cy="6199356"/>
          </a:xfrm>
        </p:grpSpPr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77A7621C-7E25-4AA7-8645-103CF7F0D5AF}"/>
                </a:ext>
              </a:extLst>
            </p:cNvPr>
            <p:cNvGrpSpPr/>
            <p:nvPr/>
          </p:nvGrpSpPr>
          <p:grpSpPr>
            <a:xfrm>
              <a:off x="562063" y="111208"/>
              <a:ext cx="9353725" cy="6199356"/>
              <a:chOff x="234893" y="144764"/>
              <a:chExt cx="9353725" cy="6199356"/>
            </a:xfrm>
          </p:grpSpPr>
          <p:grpSp>
            <p:nvGrpSpPr>
              <p:cNvPr id="5" name="Grupo 4">
                <a:extLst>
                  <a:ext uri="{FF2B5EF4-FFF2-40B4-BE49-F238E27FC236}">
                    <a16:creationId xmlns:a16="http://schemas.microsoft.com/office/drawing/2014/main" id="{4E312AD4-F2F6-4327-B2BF-734B34D28414}"/>
                  </a:ext>
                </a:extLst>
              </p:cNvPr>
              <p:cNvGrpSpPr/>
              <p:nvPr/>
            </p:nvGrpSpPr>
            <p:grpSpPr>
              <a:xfrm>
                <a:off x="234893" y="1115458"/>
                <a:ext cx="9353725" cy="5228662"/>
                <a:chOff x="71077" y="448182"/>
                <a:chExt cx="10051912" cy="5971440"/>
              </a:xfrm>
            </p:grpSpPr>
            <p:pic>
              <p:nvPicPr>
                <p:cNvPr id="3" name="Imagen 2">
                  <a:extLst>
                    <a:ext uri="{FF2B5EF4-FFF2-40B4-BE49-F238E27FC236}">
                      <a16:creationId xmlns:a16="http://schemas.microsoft.com/office/drawing/2014/main" id="{58AB7FA1-B5AA-41C2-8617-7F52B117D70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71077" y="448182"/>
                  <a:ext cx="10051912" cy="5971440"/>
                </a:xfrm>
                <a:prstGeom prst="rect">
                  <a:avLst/>
                </a:prstGeom>
              </p:spPr>
            </p:pic>
            <p:sp>
              <p:nvSpPr>
                <p:cNvPr id="4" name="Rectángulo 3">
                  <a:extLst>
                    <a:ext uri="{FF2B5EF4-FFF2-40B4-BE49-F238E27FC236}">
                      <a16:creationId xmlns:a16="http://schemas.microsoft.com/office/drawing/2014/main" id="{A892E7B3-56B0-4A2D-AFD0-FC53FEF54284}"/>
                    </a:ext>
                  </a:extLst>
                </p:cNvPr>
                <p:cNvSpPr/>
                <p:nvPr/>
              </p:nvSpPr>
              <p:spPr>
                <a:xfrm>
                  <a:off x="4827349" y="448182"/>
                  <a:ext cx="3475565" cy="52724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lang="es-CO" sz="2400" kern="0" dirty="0">
                      <a:solidFill>
                        <a:schemeClr val="bg1"/>
                      </a:solidFill>
                      <a:ea typeface="+mj-ea"/>
                      <a:cs typeface="+mj-cs"/>
                    </a:rPr>
                    <a:t>Aeronáutica</a:t>
                  </a:r>
                  <a:r>
                    <a:rPr lang="es-CO" kern="0" dirty="0">
                      <a:solidFill>
                        <a:schemeClr val="bg1"/>
                      </a:solidFill>
                      <a:ea typeface="+mj-ea"/>
                      <a:cs typeface="+mj-cs"/>
                    </a:rPr>
                    <a:t> </a:t>
                  </a:r>
                  <a:r>
                    <a:rPr lang="es-CO" sz="2400" kern="0" dirty="0">
                      <a:solidFill>
                        <a:schemeClr val="bg1"/>
                      </a:solidFill>
                      <a:ea typeface="+mj-ea"/>
                      <a:cs typeface="+mj-cs"/>
                    </a:rPr>
                    <a:t>Civil </a:t>
                  </a:r>
                  <a:r>
                    <a:rPr lang="es-CO" kern="0" dirty="0">
                      <a:solidFill>
                        <a:schemeClr val="bg1"/>
                      </a:solidFill>
                      <a:ea typeface="+mj-ea"/>
                      <a:cs typeface="+mj-cs"/>
                    </a:rPr>
                    <a:t> </a:t>
                  </a:r>
                  <a:endParaRPr lang="es-CO" sz="900" kern="0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7" name="Imagen 6">
                <a:extLst>
                  <a:ext uri="{FF2B5EF4-FFF2-40B4-BE49-F238E27FC236}">
                    <a16:creationId xmlns:a16="http://schemas.microsoft.com/office/drawing/2014/main" id="{046D137C-9E9E-4B5B-B08F-3CCFEBBFB50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490" y="144764"/>
                <a:ext cx="6315956" cy="752580"/>
              </a:xfrm>
              <a:prstGeom prst="rect">
                <a:avLst/>
              </a:prstGeom>
            </p:spPr>
          </p:pic>
          <p:pic>
            <p:nvPicPr>
              <p:cNvPr id="9" name="Imagen 8">
                <a:extLst>
                  <a:ext uri="{FF2B5EF4-FFF2-40B4-BE49-F238E27FC236}">
                    <a16:creationId xmlns:a16="http://schemas.microsoft.com/office/drawing/2014/main" id="{FE1FE909-6647-4A71-BAB3-579D5CABAD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56061" y="220156"/>
                <a:ext cx="2314441" cy="677188"/>
              </a:xfrm>
              <a:prstGeom prst="rect">
                <a:avLst/>
              </a:prstGeom>
            </p:spPr>
          </p:pic>
        </p:grpSp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AAE06279-5F7A-6DF3-C5B5-863A90B549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0526" y="6110511"/>
              <a:ext cx="9945488" cy="200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932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892E7B3-56B0-4A2D-AFD0-FC53FEF54284}"/>
              </a:ext>
            </a:extLst>
          </p:cNvPr>
          <p:cNvSpPr/>
          <p:nvPr/>
        </p:nvSpPr>
        <p:spPr>
          <a:xfrm>
            <a:off x="3965470" y="438378"/>
            <a:ext cx="4079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4000" b="1" kern="0" dirty="0">
                <a:solidFill>
                  <a:schemeClr val="bg1"/>
                </a:solidFill>
                <a:ea typeface="+mj-ea"/>
                <a:cs typeface="+mj-cs"/>
              </a:rPr>
              <a:t>Marco Normativo </a:t>
            </a:r>
            <a:endParaRPr lang="es-CO" sz="1600" b="1" kern="0" dirty="0">
              <a:solidFill>
                <a:schemeClr val="bg1"/>
              </a:solidFill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9BD15BDF-FC68-E01A-7A3E-AB72DA0CE738}"/>
              </a:ext>
            </a:extLst>
          </p:cNvPr>
          <p:cNvGrpSpPr/>
          <p:nvPr/>
        </p:nvGrpSpPr>
        <p:grpSpPr>
          <a:xfrm>
            <a:off x="455682" y="174338"/>
            <a:ext cx="9482389" cy="5004162"/>
            <a:chOff x="455682" y="174338"/>
            <a:chExt cx="9482389" cy="5004162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E48BB9ED-16ED-4364-8621-67A2E2C6F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5682" y="174338"/>
              <a:ext cx="9482389" cy="2046005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3AB5566B-EC8E-4BAF-A90F-510F6D015E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5682" y="2508308"/>
              <a:ext cx="3509788" cy="2670192"/>
            </a:xfrm>
            <a:prstGeom prst="rect">
              <a:avLst/>
            </a:prstGeom>
          </p:spPr>
        </p:pic>
        <p:sp>
          <p:nvSpPr>
            <p:cNvPr id="12" name="Rectángulo 11">
              <a:extLst>
                <a:ext uri="{FF2B5EF4-FFF2-40B4-BE49-F238E27FC236}">
                  <a16:creationId xmlns:a16="http://schemas.microsoft.com/office/drawing/2014/main" id="{FE7C4A7F-3CD5-4E85-9BBD-44A1A307523C}"/>
                </a:ext>
              </a:extLst>
            </p:cNvPr>
            <p:cNvSpPr/>
            <p:nvPr/>
          </p:nvSpPr>
          <p:spPr>
            <a:xfrm>
              <a:off x="6573492" y="482439"/>
              <a:ext cx="323415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O" sz="2400" kern="0" dirty="0">
                  <a:solidFill>
                    <a:schemeClr val="bg1"/>
                  </a:solidFill>
                  <a:ea typeface="+mj-ea"/>
                  <a:cs typeface="+mj-cs"/>
                </a:rPr>
                <a:t>Aeronáutica</a:t>
              </a:r>
              <a:r>
                <a:rPr lang="es-CO" kern="0" dirty="0">
                  <a:solidFill>
                    <a:schemeClr val="bg1"/>
                  </a:solidFill>
                  <a:ea typeface="+mj-ea"/>
                  <a:cs typeface="+mj-cs"/>
                </a:rPr>
                <a:t> </a:t>
              </a:r>
              <a:r>
                <a:rPr lang="es-CO" sz="2400" kern="0" dirty="0">
                  <a:solidFill>
                    <a:schemeClr val="bg1"/>
                  </a:solidFill>
                  <a:ea typeface="+mj-ea"/>
                  <a:cs typeface="+mj-cs"/>
                </a:rPr>
                <a:t>Civil </a:t>
              </a:r>
              <a:r>
                <a:rPr lang="es-CO" kern="0" dirty="0">
                  <a:solidFill>
                    <a:schemeClr val="bg1"/>
                  </a:solidFill>
                  <a:ea typeface="+mj-ea"/>
                  <a:cs typeface="+mj-cs"/>
                </a:rPr>
                <a:t> </a:t>
              </a:r>
              <a:endParaRPr lang="es-CO" sz="900" kern="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45F67725-45DF-457E-9B73-67491244C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5002" y="2490675"/>
            <a:ext cx="7335274" cy="355332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599CF8EC-9869-1249-6D94-69CA0395BD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22" y="931333"/>
            <a:ext cx="4229690" cy="55252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E90067B-F4D2-4943-F24A-A7F32D735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96" y="1483860"/>
            <a:ext cx="4058216" cy="53347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B7BAB4A-E738-0221-FB08-EE66B53F41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7008" y="1937827"/>
            <a:ext cx="3864324" cy="451314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67008228-FF66-A625-890C-572992826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7007" y="1568982"/>
            <a:ext cx="6087325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9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adroTexto 12">
            <a:extLst>
              <a:ext uri="{FF2B5EF4-FFF2-40B4-BE49-F238E27FC236}">
                <a16:creationId xmlns:a16="http://schemas.microsoft.com/office/drawing/2014/main" id="{846B6102-1947-4BA9-AE3E-64E686FB9381}"/>
              </a:ext>
            </a:extLst>
          </p:cNvPr>
          <p:cNvSpPr txBox="1"/>
          <p:nvPr/>
        </p:nvSpPr>
        <p:spPr>
          <a:xfrm>
            <a:off x="5255548" y="2135346"/>
            <a:ext cx="60939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Contexto Estratégico</a:t>
            </a:r>
            <a:endParaRPr kumimoji="0" lang="es-CO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892E7B3-56B0-4A2D-AFD0-FC53FEF54284}"/>
              </a:ext>
            </a:extLst>
          </p:cNvPr>
          <p:cNvSpPr/>
          <p:nvPr/>
        </p:nvSpPr>
        <p:spPr>
          <a:xfrm>
            <a:off x="3965470" y="438378"/>
            <a:ext cx="407996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CO" sz="4000" b="1" kern="0" dirty="0">
                <a:solidFill>
                  <a:schemeClr val="bg1"/>
                </a:solidFill>
                <a:ea typeface="+mj-ea"/>
                <a:cs typeface="+mj-cs"/>
              </a:rPr>
              <a:t>Marco Normativo </a:t>
            </a:r>
            <a:endParaRPr lang="es-CO" sz="1600" b="1" kern="0" dirty="0">
              <a:solidFill>
                <a:schemeClr val="bg1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EB2CCA6-EA97-4895-95AA-97F074891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809" y="28100"/>
            <a:ext cx="8640381" cy="6801799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6F1D7BF9-24FA-42BA-920D-BD4629DEA9D6}"/>
              </a:ext>
            </a:extLst>
          </p:cNvPr>
          <p:cNvGrpSpPr/>
          <p:nvPr/>
        </p:nvGrpSpPr>
        <p:grpSpPr>
          <a:xfrm>
            <a:off x="1775809" y="0"/>
            <a:ext cx="8640381" cy="6829899"/>
            <a:chOff x="1775809" y="0"/>
            <a:chExt cx="8640381" cy="6829899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4E279AC9-271A-4887-A7C0-BB254345D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75809" y="28100"/>
              <a:ext cx="8640381" cy="6801799"/>
            </a:xfrm>
            <a:prstGeom prst="rect">
              <a:avLst/>
            </a:prstGeom>
          </p:spPr>
        </p:pic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D4FCEDF9-3295-4C8A-8E25-994C4D75C1E4}"/>
                </a:ext>
              </a:extLst>
            </p:cNvPr>
            <p:cNvSpPr txBox="1"/>
            <p:nvPr/>
          </p:nvSpPr>
          <p:spPr>
            <a:xfrm>
              <a:off x="6897848" y="0"/>
              <a:ext cx="185186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s-CO" sz="1800" kern="0" dirty="0">
                  <a:solidFill>
                    <a:schemeClr val="bg1"/>
                  </a:solidFill>
                  <a:ea typeface="+mj-ea"/>
                  <a:cs typeface="+mj-cs"/>
                </a:rPr>
                <a:t>Aeronáutica</a:t>
              </a:r>
              <a:r>
                <a:rPr lang="es-CO" kern="0" dirty="0">
                  <a:solidFill>
                    <a:schemeClr val="bg1"/>
                  </a:solidFill>
                  <a:ea typeface="+mj-ea"/>
                  <a:cs typeface="+mj-cs"/>
                </a:rPr>
                <a:t> </a:t>
              </a:r>
              <a:r>
                <a:rPr lang="es-CO" sz="1800" kern="0" dirty="0">
                  <a:solidFill>
                    <a:schemeClr val="bg1"/>
                  </a:solidFill>
                  <a:ea typeface="+mj-ea"/>
                  <a:cs typeface="+mj-cs"/>
                </a:rPr>
                <a:t>Civil </a:t>
              </a:r>
              <a:r>
                <a:rPr lang="es-CO" kern="0" dirty="0">
                  <a:solidFill>
                    <a:schemeClr val="bg1"/>
                  </a:solidFill>
                  <a:ea typeface="+mj-ea"/>
                  <a:cs typeface="+mj-cs"/>
                </a:rPr>
                <a:t> </a:t>
              </a:r>
              <a:endParaRPr lang="es-CO" sz="800" kern="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692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ImageCreateDate xmlns="AE17F15A-4BF9-4EF6-A69D-F80A33E57FAB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ctivo de imagen" ma:contentTypeID="0x0101009148F5A04DDD49CBA7127AADA5FB792B00AADE34325A8B49CDA8BB4DB53328F214001182476EA2B8884A8B9ED21434782300" ma:contentTypeVersion="1" ma:contentTypeDescription="Cargar una imagen." ma:contentTypeScope="" ma:versionID="a9f7bbcf8152660bd0b42cd85c33c32f">
  <xsd:schema xmlns:xsd="http://www.w3.org/2001/XMLSchema" xmlns:xs="http://www.w3.org/2001/XMLSchema" xmlns:p="http://schemas.microsoft.com/office/2006/metadata/properties" xmlns:ns1="http://schemas.microsoft.com/sharepoint/v3" xmlns:ns2="AE17F15A-4BF9-4EF6-A69D-F80A33E57FAB" xmlns:ns3="http://schemas.microsoft.com/sharepoint/v3/fields" targetNamespace="http://schemas.microsoft.com/office/2006/metadata/properties" ma:root="true" ma:fieldsID="67cc36169ce92eea9893b303f3311d3e" ns1:_="" ns2:_="" ns3:_="">
    <xsd:import namespace="http://schemas.microsoft.com/sharepoint/v3"/>
    <xsd:import namespace="AE17F15A-4BF9-4EF6-A69D-F80A33E57FA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Dirección URL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Tipo de archivo" ma:hidden="true" ma:internalName="File_x0020_Type" ma:readOnly="true">
      <xsd:simpleType>
        <xsd:restriction base="dms:Text"/>
      </xsd:simpleType>
    </xsd:element>
    <xsd:element name="HTML_x0020_File_x0020_Type" ma:index="10" nillable="true" ma:displayName="Tipo de archivo HTML" ma:hidden="true" ma:internalName="HTML_x0020_File_x0020_Type" ma:readOnly="true">
      <xsd:simpleType>
        <xsd:restriction base="dms:Text"/>
      </xsd:simpleType>
    </xsd:element>
    <xsd:element name="FSObjType" ma:index="11" nillable="true" ma:displayName="Tipo de elemento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Fecha de inicio programada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Fecha de finalización programada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7F15A-4BF9-4EF6-A69D-F80A33E57FAB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La miniatura ya existe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La vista previa ya existe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Ancho" ma:internalName="ImageWidth" ma:readOnly="true">
      <xsd:simpleType>
        <xsd:restriction base="dms:Unknown"/>
      </xsd:simpleType>
    </xsd:element>
    <xsd:element name="ImageHeight" ma:index="22" nillable="true" ma:displayName="Alto" ma:internalName="ImageHeight" ma:readOnly="true">
      <xsd:simpleType>
        <xsd:restriction base="dms:Unknown"/>
      </xsd:simpleType>
    </xsd:element>
    <xsd:element name="ImageCreateDate" ma:index="25" nillable="true" ma:displayName="Fecha de captura de la imag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or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 ma:index="23" ma:displayName="Comentarios"/>
        <xsd:element name="keywords" minOccurs="0" maxOccurs="1" type="xsd:string" ma:index="14" ma:displayName="Palabras clave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DAD91-025C-4C3A-AC60-0F3FEE2D7BF1}">
  <ds:schemaRefs>
    <ds:schemaRef ds:uri="http://schemas.openxmlformats.org/package/2006/metadata/core-properties"/>
    <ds:schemaRef ds:uri="http://purl.org/dc/dcmitype/"/>
    <ds:schemaRef ds:uri="2c54a94d-a891-4705-9f87-e9a339eb98ad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4181f9c-f68f-4c66-83d6-3074ca3a83d9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74F7DC8-E926-4BDB-BD06-852F9D20CB8E}"/>
</file>

<file path=customXml/itemProps3.xml><?xml version="1.0" encoding="utf-8"?>
<ds:datastoreItem xmlns:ds="http://schemas.openxmlformats.org/officeDocument/2006/customXml" ds:itemID="{7AA60EBF-6C10-4F72-801A-EDE7A1E573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349</Words>
  <Application>Microsoft Office PowerPoint</Application>
  <PresentationFormat>Panorámica</PresentationFormat>
  <Paragraphs>56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Arial</vt:lpstr>
      <vt:lpstr>Arial</vt:lpstr>
      <vt:lpstr>Calibri</vt:lpstr>
      <vt:lpstr>Calibri Light</vt:lpstr>
      <vt:lpstr>Curlz MT</vt:lpstr>
      <vt:lpstr>Open Sans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Enrique Villota Valencia</dc:creator>
  <cp:lastModifiedBy>Jorge Enrique Villota Valencia</cp:lastModifiedBy>
  <cp:revision>35</cp:revision>
  <cp:lastPrinted>2022-05-17T16:53:24Z</cp:lastPrinted>
  <dcterms:created xsi:type="dcterms:W3CDTF">2022-05-13T16:24:25Z</dcterms:created>
  <dcterms:modified xsi:type="dcterms:W3CDTF">2022-05-17T17:01:24Z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0x0101009148F5A04DDD49CBA7127AADA5FB792B00AADE34325A8B49CDA8BB4DB53328F214001182476EA2B8884A8B9ED21434782300</vt:lpwstr>
  </property>
</Properties>
</file>